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72" r:id="rId6"/>
    <p:sldId id="273" r:id="rId7"/>
    <p:sldId id="261" r:id="rId8"/>
    <p:sldId id="277" r:id="rId9"/>
    <p:sldId id="278" r:id="rId10"/>
    <p:sldId id="279" r:id="rId11"/>
    <p:sldId id="280" r:id="rId12"/>
    <p:sldId id="282" r:id="rId13"/>
    <p:sldId id="262" r:id="rId14"/>
    <p:sldId id="270" r:id="rId15"/>
    <p:sldId id="276" r:id="rId16"/>
    <p:sldId id="271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41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2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B9A5C-8A5B-41FF-8F82-C40B0577A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9F7CC2-2395-4F24-9D14-B4A51C404D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DE7CA-0F43-4572-976E-77C28D27E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F91B3-CD46-446E-B816-F0225FC70C06}" type="datetimeFigureOut">
              <a:rPr lang="en-IN" smtClean="0"/>
              <a:t>25-07-2024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401FE4-CF9B-450D-B462-7719AC09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3CD4-872A-4FC4-B5F5-B1C71F25A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7AA79-F047-4EE4-ADE4-8E2E429F3E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8457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16261-5564-4E2F-B7D3-D55F7BED2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890708-5AAA-4DC3-983E-05F0DA08F4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CAF20-AD2C-4222-A058-9EEB33769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F91B3-CD46-446E-B816-F0225FC70C06}" type="datetimeFigureOut">
              <a:rPr lang="en-IN" smtClean="0"/>
              <a:t>25-07-2024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88D4F-DE4C-4BA9-A542-1D996B5B1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12C50-C298-4845-B28C-BAE45FD55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7AA79-F047-4EE4-ADE4-8E2E429F3E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1260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89845C-E585-43A3-A917-F49902F7FE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589C6E-6194-4B69-8E54-61408DE508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59128-2AB7-44AD-9DE5-69EE91151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F91B3-CD46-446E-B816-F0225FC70C06}" type="datetimeFigureOut">
              <a:rPr lang="en-IN" smtClean="0"/>
              <a:t>25-07-2024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2169E6-14F6-4F18-820B-7749423A1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6B3EB-D25E-49DB-9636-A5C6E46C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7AA79-F047-4EE4-ADE4-8E2E429F3E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2693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E5584-1719-47ED-A713-A950B0CB7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E353B-D6E1-40E3-89D8-E42F97EE9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2B7F5E-F8C5-4565-9FB4-4DF27B99A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F91B3-CD46-446E-B816-F0225FC70C06}" type="datetimeFigureOut">
              <a:rPr lang="en-IN" smtClean="0"/>
              <a:t>25-07-2024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326E4-C715-4CD8-A8E7-D8AD8DB70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A7162-7B5C-4FD5-85E6-26FE6E0CA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7AA79-F047-4EE4-ADE4-8E2E429F3E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6367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D2A4E-689D-4B83-B89C-F57791CC2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ECFFFD-9108-4A15-AE8D-08BD18B79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BF97B-7992-461D-A3F8-BA47A77C9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F91B3-CD46-446E-B816-F0225FC70C06}" type="datetimeFigureOut">
              <a:rPr lang="en-IN" smtClean="0"/>
              <a:t>25-07-2024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28C85-41A5-4F5A-BDCB-84CE883C4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04778-2E4F-4CD8-971C-E3823A308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7AA79-F047-4EE4-ADE4-8E2E429F3E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815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A0F65-6120-4382-B4AD-5F363E83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FA58E-3C4A-4C4E-8A12-8AE4E9991C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E295A8-01C4-4E53-B7A5-CDB03A692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D4799D-7212-406F-9D98-78A6B2AA8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F91B3-CD46-446E-B816-F0225FC70C06}" type="datetimeFigureOut">
              <a:rPr lang="en-IN" smtClean="0"/>
              <a:t>25-07-2024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FE9B17-9A40-4180-B4F4-B2C98027F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7B8710-3864-4AA3-B037-B9FABE8B4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7AA79-F047-4EE4-ADE4-8E2E429F3E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0819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17642-3081-407D-B6C2-F9B3D9A38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28B798-788B-463E-B2A7-8C0CAC49E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F58CB-157D-49C8-8F5D-77ADA3BD42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6FBBD0-CC17-4B4E-8A37-AEBE93AC34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06EBF2-A0C0-4C33-91CD-72F4CD1359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58DF40-2FEA-4727-B4CC-0B87B15E3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F91B3-CD46-446E-B816-F0225FC70C06}" type="datetimeFigureOut">
              <a:rPr lang="en-IN" smtClean="0"/>
              <a:t>25-07-2024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3B14C8-183A-4E86-B5E2-B4D93D026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128366-BD45-4692-A31E-DAE7C323D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7AA79-F047-4EE4-ADE4-8E2E429F3E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8592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E398A-5268-434C-B81E-AB8B0CE78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54AB8A-70FC-4102-A3D8-402940AAA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F91B3-CD46-446E-B816-F0225FC70C06}" type="datetimeFigureOut">
              <a:rPr lang="en-IN" smtClean="0"/>
              <a:t>25-07-2024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0F7CBC-5900-492F-85A9-A5049E199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9C7020-6770-4036-92B8-1BE0F8839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7AA79-F047-4EE4-ADE4-8E2E429F3E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751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BD4B0-BB28-4CC5-88EA-8E7F11B83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F91B3-CD46-446E-B816-F0225FC70C06}" type="datetimeFigureOut">
              <a:rPr lang="en-IN" smtClean="0"/>
              <a:t>25-07-2024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A2965D-3105-4011-9171-7AD186C3F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AB4A8-E6A5-4368-89AD-60E4B05EA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7AA79-F047-4EE4-ADE4-8E2E429F3E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8957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E56A9-2057-486D-B430-C3BB958BC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51D48-E988-48DD-879B-28FDAA407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630084-D3ED-4C36-A319-B7220864C2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1627D-2167-41A6-9227-E3199414A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F91B3-CD46-446E-B816-F0225FC70C06}" type="datetimeFigureOut">
              <a:rPr lang="en-IN" smtClean="0"/>
              <a:t>25-07-2024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D910B-BB62-40F8-A175-6B22374CB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78236-1FF7-4E22-A7AF-3E7B3C354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7AA79-F047-4EE4-ADE4-8E2E429F3E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6830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EDBBA-77F4-4FA7-9351-6440D422C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34741-2EBD-4288-9190-60AA8A7A60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D870CB-74B9-4F3A-8EDB-38FCBA637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DAFD81-5A5C-47A5-B05F-44631EE4F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F91B3-CD46-446E-B816-F0225FC70C06}" type="datetimeFigureOut">
              <a:rPr lang="en-IN" smtClean="0"/>
              <a:t>25-07-2024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EDA163-3205-4396-94BB-B2CDB22D3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B59785-7614-4E6E-AAF0-E81D7DEF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7AA79-F047-4EE4-ADE4-8E2E429F3E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7271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2411E9-86AA-470A-8F06-78C534CE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B9BBCB-6F5B-4EFA-98CB-9653439D7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A19BF-E75D-4747-B24F-7473085130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3F91B3-CD46-446E-B816-F0225FC70C06}" type="datetimeFigureOut">
              <a:rPr lang="en-IN" smtClean="0"/>
              <a:t>25-07-2024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045AB-E7EE-4795-89B1-3AE887D43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989BC-70AD-4E65-83E5-BB96DDCE3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7AA79-F047-4EE4-ADE4-8E2E429F3E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635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74848A9-6239-424E-BA20-944825C3DA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363" y="6271347"/>
            <a:ext cx="4451927" cy="485868"/>
          </a:xfrm>
        </p:spPr>
        <p:txBody>
          <a:bodyPr/>
          <a:lstStyle/>
          <a:p>
            <a:r>
              <a:rPr lang="en-IN" b="1" dirty="0"/>
              <a:t>Presenter: Pranav Nandeshwar</a:t>
            </a:r>
          </a:p>
          <a:p>
            <a:endParaRPr lang="en-I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FC0061F-0A4B-4B01-9015-76F3F461D1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63" y="4728060"/>
            <a:ext cx="9744363" cy="1438564"/>
          </a:xfrm>
        </p:spPr>
        <p:txBody>
          <a:bodyPr>
            <a:normAutofit fontScale="90000"/>
          </a:bodyPr>
          <a:lstStyle/>
          <a:p>
            <a:pPr algn="l"/>
            <a:r>
              <a:rPr lang="en-IN" b="1" dirty="0"/>
              <a:t>Financial Analysis of Reliance Industries Limited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0751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E35425-7377-4D45-A9D7-F1930D0B8DBA}"/>
              </a:ext>
            </a:extLst>
          </p:cNvPr>
          <p:cNvSpPr/>
          <p:nvPr/>
        </p:nvSpPr>
        <p:spPr>
          <a:xfrm>
            <a:off x="0" y="997342"/>
            <a:ext cx="12192000" cy="58606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54A55A-1B0A-4DC4-8477-3C0BCEFA67B5}"/>
              </a:ext>
            </a:extLst>
          </p:cNvPr>
          <p:cNvSpPr/>
          <p:nvPr/>
        </p:nvSpPr>
        <p:spPr>
          <a:xfrm>
            <a:off x="0" y="517041"/>
            <a:ext cx="1936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RMSE Comparison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D2C6B0-056B-45B0-9DB3-B8C64EB0E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81" y="1241270"/>
            <a:ext cx="11555438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8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E35425-7377-4D45-A9D7-F1930D0B8DBA}"/>
              </a:ext>
            </a:extLst>
          </p:cNvPr>
          <p:cNvSpPr/>
          <p:nvPr/>
        </p:nvSpPr>
        <p:spPr>
          <a:xfrm>
            <a:off x="0" y="997342"/>
            <a:ext cx="12192000" cy="58606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54A55A-1B0A-4DC4-8477-3C0BCEFA67B5}"/>
              </a:ext>
            </a:extLst>
          </p:cNvPr>
          <p:cNvSpPr/>
          <p:nvPr/>
        </p:nvSpPr>
        <p:spPr>
          <a:xfrm>
            <a:off x="0" y="517041"/>
            <a:ext cx="2177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prstClr val="black"/>
                </a:solidFill>
              </a:rPr>
              <a:t>R² Value Comparison</a:t>
            </a:r>
            <a:endParaRPr lang="en-IN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5F3D0C-CCD6-42A9-82F9-735784666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86" y="1482531"/>
            <a:ext cx="11660227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E35425-7377-4D45-A9D7-F1930D0B8DBA}"/>
              </a:ext>
            </a:extLst>
          </p:cNvPr>
          <p:cNvSpPr/>
          <p:nvPr/>
        </p:nvSpPr>
        <p:spPr>
          <a:xfrm>
            <a:off x="0" y="997342"/>
            <a:ext cx="12192000" cy="58606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54A55A-1B0A-4DC4-8477-3C0BCEFA67B5}"/>
              </a:ext>
            </a:extLst>
          </p:cNvPr>
          <p:cNvSpPr/>
          <p:nvPr/>
        </p:nvSpPr>
        <p:spPr>
          <a:xfrm>
            <a:off x="0" y="517041"/>
            <a:ext cx="1729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prstClr val="black"/>
                </a:solidFill>
              </a:rPr>
              <a:t>Cross-Validation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556F87-CE78-4DF9-AC56-D1FDDD759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762" y="1595499"/>
            <a:ext cx="8434475" cy="49023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62E333-47A6-414D-9D46-E00479244CD3}"/>
              </a:ext>
            </a:extLst>
          </p:cNvPr>
          <p:cNvSpPr/>
          <p:nvPr/>
        </p:nvSpPr>
        <p:spPr>
          <a:xfrm>
            <a:off x="198108" y="1056890"/>
            <a:ext cx="56648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Purpose:</a:t>
            </a:r>
            <a:r>
              <a:rPr lang="en-IN" sz="1600" dirty="0"/>
              <a:t> Ensuring model robustness.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Results:</a:t>
            </a:r>
            <a:r>
              <a:rPr lang="en-IN" sz="1600" dirty="0"/>
              <a:t> Cross-validation scores for each model.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668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134C4D-EFCE-4726-9D14-E00F5A2CE833}"/>
              </a:ext>
            </a:extLst>
          </p:cNvPr>
          <p:cNvSpPr/>
          <p:nvPr/>
        </p:nvSpPr>
        <p:spPr>
          <a:xfrm>
            <a:off x="702257" y="722806"/>
            <a:ext cx="81331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  <a:latin typeface="Century" panose="02040604050505020304" pitchFamily="18" charset="0"/>
              </a:rPr>
              <a:t>Model Performance with Cross-Validation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559AA1-5616-4686-9D87-2786B31F2E24}"/>
              </a:ext>
            </a:extLst>
          </p:cNvPr>
          <p:cNvSpPr/>
          <p:nvPr/>
        </p:nvSpPr>
        <p:spPr>
          <a:xfrm>
            <a:off x="982140" y="2173130"/>
            <a:ext cx="6527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B6AF0B-A1AB-4D74-BADD-7E025BD42A8B}"/>
              </a:ext>
            </a:extLst>
          </p:cNvPr>
          <p:cNvSpPr/>
          <p:nvPr/>
        </p:nvSpPr>
        <p:spPr>
          <a:xfrm>
            <a:off x="6523838" y="2203695"/>
            <a:ext cx="6527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D505F6-B9BA-49D5-9260-EF3CA2446B6F}"/>
              </a:ext>
            </a:extLst>
          </p:cNvPr>
          <p:cNvSpPr/>
          <p:nvPr/>
        </p:nvSpPr>
        <p:spPr>
          <a:xfrm>
            <a:off x="2037998" y="2819460"/>
            <a:ext cx="33112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Mean R-Squared Score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6E5623-55FB-4488-AFD2-065FFE00C2C8}"/>
              </a:ext>
            </a:extLst>
          </p:cNvPr>
          <p:cNvSpPr/>
          <p:nvPr/>
        </p:nvSpPr>
        <p:spPr>
          <a:xfrm>
            <a:off x="702257" y="3219570"/>
            <a:ext cx="525927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The mean R-squared score and model performance with cross-validation has been discussed, comparing four models: Linear Regression, Random Forest, Ridge Regression, and Lasso Regression. The mean R-squared score of 1.00 indicates excellent model performance, demonstrating the effectiveness of the statistical models in predicting stock prices.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16998C-181F-49FF-BAED-E5F1D714D430}"/>
              </a:ext>
            </a:extLst>
          </p:cNvPr>
          <p:cNvSpPr/>
          <p:nvPr/>
        </p:nvSpPr>
        <p:spPr>
          <a:xfrm>
            <a:off x="7960950" y="2819460"/>
            <a:ext cx="24175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Model Comparison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3A0476-63E2-499F-8C9D-7A0C19221A0F}"/>
              </a:ext>
            </a:extLst>
          </p:cNvPr>
          <p:cNvSpPr/>
          <p:nvPr/>
        </p:nvSpPr>
        <p:spPr>
          <a:xfrm>
            <a:off x="6523838" y="3265634"/>
            <a:ext cx="474479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The comparison of different statistical models provides insights into their individual strengths and weaknesses, offering valuable information for informed decision-making in stock investment.</a:t>
            </a:r>
          </a:p>
        </p:txBody>
      </p:sp>
    </p:spTree>
    <p:extLst>
      <p:ext uri="{BB962C8B-B14F-4D97-AF65-F5344CB8AC3E}">
        <p14:creationId xmlns:p14="http://schemas.microsoft.com/office/powerpoint/2010/main" val="155557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FB952A-657C-4400-95E9-DD5F3E76C070}"/>
              </a:ext>
            </a:extLst>
          </p:cNvPr>
          <p:cNvSpPr/>
          <p:nvPr/>
        </p:nvSpPr>
        <p:spPr>
          <a:xfrm>
            <a:off x="5244645" y="1554079"/>
            <a:ext cx="17027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Century" panose="02040604050505020304" pitchFamily="18" charset="0"/>
              </a:rPr>
              <a:t>Section 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ED1D32-1A2E-4F08-A625-A4F121BE0C99}"/>
              </a:ext>
            </a:extLst>
          </p:cNvPr>
          <p:cNvSpPr/>
          <p:nvPr/>
        </p:nvSpPr>
        <p:spPr>
          <a:xfrm>
            <a:off x="1824350" y="3075057"/>
            <a:ext cx="854330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  <a:latin typeface="Century" panose="02040604050505020304" pitchFamily="18" charset="0"/>
              </a:rPr>
              <a:t>Predictive Analysis and Conclusion</a:t>
            </a:r>
          </a:p>
        </p:txBody>
      </p:sp>
    </p:spTree>
    <p:extLst>
      <p:ext uri="{BB962C8B-B14F-4D97-AF65-F5344CB8AC3E}">
        <p14:creationId xmlns:p14="http://schemas.microsoft.com/office/powerpoint/2010/main" val="334216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E35425-7377-4D45-A9D7-F1930D0B8DBA}"/>
              </a:ext>
            </a:extLst>
          </p:cNvPr>
          <p:cNvSpPr/>
          <p:nvPr/>
        </p:nvSpPr>
        <p:spPr>
          <a:xfrm>
            <a:off x="0" y="997342"/>
            <a:ext cx="12192000" cy="58606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1A0041-6551-4039-A9A0-A9B483159625}"/>
              </a:ext>
            </a:extLst>
          </p:cNvPr>
          <p:cNvSpPr/>
          <p:nvPr/>
        </p:nvSpPr>
        <p:spPr>
          <a:xfrm>
            <a:off x="0" y="517041"/>
            <a:ext cx="1963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Prediction on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BE043B-B9D2-422B-A6F6-EF35DEF7A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760" y="1184779"/>
            <a:ext cx="7165288" cy="547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7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73368E-88FA-4505-AB69-B7628284C5B1}"/>
              </a:ext>
            </a:extLst>
          </p:cNvPr>
          <p:cNvSpPr/>
          <p:nvPr/>
        </p:nvSpPr>
        <p:spPr>
          <a:xfrm>
            <a:off x="157019" y="235648"/>
            <a:ext cx="22797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>
                <a:latin typeface="Century" panose="02040604050505020304" pitchFamily="18" charset="0"/>
              </a:rPr>
              <a:t>Conclusion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676878-B631-4664-BBBC-ACDD8DB84DC5}"/>
              </a:ext>
            </a:extLst>
          </p:cNvPr>
          <p:cNvSpPr/>
          <p:nvPr/>
        </p:nvSpPr>
        <p:spPr>
          <a:xfrm>
            <a:off x="1912494" y="5159000"/>
            <a:ext cx="2485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Real-World Applications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C9D837-CC13-4F38-AA3D-BDDCEEA6B095}"/>
              </a:ext>
            </a:extLst>
          </p:cNvPr>
          <p:cNvSpPr/>
          <p:nvPr/>
        </p:nvSpPr>
        <p:spPr>
          <a:xfrm>
            <a:off x="7794404" y="5159000"/>
            <a:ext cx="2282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Future Considerations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A78815-EA5D-4CFB-9C80-E9E051B18CD2}"/>
              </a:ext>
            </a:extLst>
          </p:cNvPr>
          <p:cNvSpPr/>
          <p:nvPr/>
        </p:nvSpPr>
        <p:spPr>
          <a:xfrm>
            <a:off x="720435" y="5528332"/>
            <a:ext cx="52185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Investment Strategy Development</a:t>
            </a:r>
          </a:p>
          <a:p>
            <a:r>
              <a:rPr lang="en-IN" dirty="0"/>
              <a:t>Portfolio Management</a:t>
            </a:r>
          </a:p>
          <a:p>
            <a:r>
              <a:rPr lang="en-IN" dirty="0"/>
              <a:t>Market Analysis</a:t>
            </a:r>
          </a:p>
          <a:p>
            <a:r>
              <a:rPr lang="en-IN" dirty="0"/>
              <a:t>Financial Forecasting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777741-7C65-4913-988A-A125D3F3E6E1}"/>
              </a:ext>
            </a:extLst>
          </p:cNvPr>
          <p:cNvSpPr/>
          <p:nvPr/>
        </p:nvSpPr>
        <p:spPr>
          <a:xfrm>
            <a:off x="6253022" y="5528331"/>
            <a:ext cx="50357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Enhancing Model Accuracy</a:t>
            </a:r>
          </a:p>
          <a:p>
            <a:r>
              <a:rPr lang="en-IN" dirty="0"/>
              <a:t>Real-Time Predictions</a:t>
            </a:r>
          </a:p>
          <a:p>
            <a:r>
              <a:rPr lang="en-IN" dirty="0"/>
              <a:t>Cross-Market Analysis</a:t>
            </a:r>
          </a:p>
          <a:p>
            <a:r>
              <a:rPr lang="en-IN" dirty="0"/>
              <a:t>User-Friendly Interfaces and Tools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ED7E6A-F5BF-4C7E-93F8-1C7361D20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892" y="1560945"/>
            <a:ext cx="5248726" cy="357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8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6F6218-A16F-4C97-9614-8503315BA5D1}"/>
              </a:ext>
            </a:extLst>
          </p:cNvPr>
          <p:cNvSpPr/>
          <p:nvPr/>
        </p:nvSpPr>
        <p:spPr>
          <a:xfrm>
            <a:off x="1215514" y="1489424"/>
            <a:ext cx="27440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  <a:latin typeface="Century" panose="02040604050505020304" pitchFamily="18" charset="0"/>
              </a:rPr>
              <a:t>Thank You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5AC777-1E85-4552-8E33-4944C9872501}"/>
              </a:ext>
            </a:extLst>
          </p:cNvPr>
          <p:cNvSpPr/>
          <p:nvPr/>
        </p:nvSpPr>
        <p:spPr>
          <a:xfrm>
            <a:off x="1215514" y="2413061"/>
            <a:ext cx="4358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Contact: pranav.nandeshwar@outlook.com</a:t>
            </a:r>
          </a:p>
        </p:txBody>
      </p:sp>
    </p:spTree>
    <p:extLst>
      <p:ext uri="{BB962C8B-B14F-4D97-AF65-F5344CB8AC3E}">
        <p14:creationId xmlns:p14="http://schemas.microsoft.com/office/powerpoint/2010/main" val="350988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9A0BC6-D7D0-49BF-A777-AF37D71010B0}"/>
              </a:ext>
            </a:extLst>
          </p:cNvPr>
          <p:cNvSpPr txBox="1"/>
          <p:nvPr/>
        </p:nvSpPr>
        <p:spPr>
          <a:xfrm>
            <a:off x="1071418" y="1117662"/>
            <a:ext cx="143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IN" b="1" dirty="0"/>
              <a:t>Content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4354D-AED1-4ED6-AE66-29F668E5BFE6}"/>
              </a:ext>
            </a:extLst>
          </p:cNvPr>
          <p:cNvSpPr txBox="1"/>
          <p:nvPr/>
        </p:nvSpPr>
        <p:spPr>
          <a:xfrm>
            <a:off x="3038764" y="1385516"/>
            <a:ext cx="326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1. Stock Performance 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145D91-5620-48DD-87E3-42059E0FEB0B}"/>
              </a:ext>
            </a:extLst>
          </p:cNvPr>
          <p:cNvSpPr txBox="1"/>
          <p:nvPr/>
        </p:nvSpPr>
        <p:spPr>
          <a:xfrm>
            <a:off x="3038764" y="1773290"/>
            <a:ext cx="408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2. Models for Stock Prediction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6D797-5C91-47E5-B9F9-7527C5822612}"/>
              </a:ext>
            </a:extLst>
          </p:cNvPr>
          <p:cNvSpPr txBox="1"/>
          <p:nvPr/>
        </p:nvSpPr>
        <p:spPr>
          <a:xfrm>
            <a:off x="3038764" y="2161064"/>
            <a:ext cx="5144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3. Conclusion and Implications</a:t>
            </a:r>
          </a:p>
        </p:txBody>
      </p:sp>
    </p:spTree>
    <p:extLst>
      <p:ext uri="{BB962C8B-B14F-4D97-AF65-F5344CB8AC3E}">
        <p14:creationId xmlns:p14="http://schemas.microsoft.com/office/powerpoint/2010/main" val="234854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FB952A-657C-4400-95E9-DD5F3E76C070}"/>
              </a:ext>
            </a:extLst>
          </p:cNvPr>
          <p:cNvSpPr/>
          <p:nvPr/>
        </p:nvSpPr>
        <p:spPr>
          <a:xfrm>
            <a:off x="5244645" y="1507897"/>
            <a:ext cx="17027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Century" panose="02040604050505020304" pitchFamily="18" charset="0"/>
              </a:rPr>
              <a:t>Section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EFCCB5-C101-4F9D-AD58-41150109C183}"/>
              </a:ext>
            </a:extLst>
          </p:cNvPr>
          <p:cNvSpPr/>
          <p:nvPr/>
        </p:nvSpPr>
        <p:spPr>
          <a:xfrm>
            <a:off x="2745564" y="3075057"/>
            <a:ext cx="70583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  <a:latin typeface="Century" panose="02040604050505020304" pitchFamily="18" charset="0"/>
              </a:rPr>
              <a:t>Stock Performance Overview</a:t>
            </a:r>
          </a:p>
        </p:txBody>
      </p:sp>
    </p:spTree>
    <p:extLst>
      <p:ext uri="{BB962C8B-B14F-4D97-AF65-F5344CB8AC3E}">
        <p14:creationId xmlns:p14="http://schemas.microsoft.com/office/powerpoint/2010/main" val="111987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FB952A-657C-4400-95E9-DD5F3E76C070}"/>
              </a:ext>
            </a:extLst>
          </p:cNvPr>
          <p:cNvSpPr/>
          <p:nvPr/>
        </p:nvSpPr>
        <p:spPr>
          <a:xfrm>
            <a:off x="1315766" y="4070185"/>
            <a:ext cx="2104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Feature Distribution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EFCCB5-C101-4F9D-AD58-41150109C183}"/>
              </a:ext>
            </a:extLst>
          </p:cNvPr>
          <p:cNvSpPr/>
          <p:nvPr/>
        </p:nvSpPr>
        <p:spPr>
          <a:xfrm>
            <a:off x="579206" y="270225"/>
            <a:ext cx="5997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>
                <a:latin typeface="Century" panose="02040604050505020304" pitchFamily="18" charset="0"/>
              </a:rPr>
              <a:t>Exploring Numerical Features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C67427-B638-4152-AAEA-38753CE88C76}"/>
              </a:ext>
            </a:extLst>
          </p:cNvPr>
          <p:cNvSpPr/>
          <p:nvPr/>
        </p:nvSpPr>
        <p:spPr>
          <a:xfrm>
            <a:off x="5144361" y="4070185"/>
            <a:ext cx="1903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Data Visualization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88F8FC-A2BB-4045-BE57-6126E3266AF1}"/>
              </a:ext>
            </a:extLst>
          </p:cNvPr>
          <p:cNvSpPr/>
          <p:nvPr/>
        </p:nvSpPr>
        <p:spPr>
          <a:xfrm>
            <a:off x="579206" y="4478869"/>
            <a:ext cx="357715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b="1" dirty="0"/>
              <a:t>Open:</a:t>
            </a:r>
            <a:r>
              <a:rPr lang="en-IN" sz="1200" dirty="0"/>
              <a:t> The price of the stock at the beginning of the trading 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b="1" dirty="0"/>
              <a:t>High:</a:t>
            </a:r>
            <a:r>
              <a:rPr lang="en-IN" sz="1200" dirty="0"/>
              <a:t> The highest price of the stock during the trading 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b="1" dirty="0"/>
              <a:t>Low:</a:t>
            </a:r>
            <a:r>
              <a:rPr lang="en-IN" sz="1200" dirty="0"/>
              <a:t> The lowest price of the stock during the trading 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b="1" dirty="0"/>
              <a:t>Volume:</a:t>
            </a:r>
            <a:r>
              <a:rPr lang="en-IN" sz="1200" dirty="0"/>
              <a:t> The number of shares traded during the trading 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b="1" dirty="0"/>
              <a:t>Close:</a:t>
            </a:r>
            <a:r>
              <a:rPr lang="en-IN" sz="1200" dirty="0"/>
              <a:t> The price of the stock at the end of the trading day (target variable).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BFBDD2-D128-4BA6-AA16-DCEB394F7F47}"/>
              </a:ext>
            </a:extLst>
          </p:cNvPr>
          <p:cNvSpPr/>
          <p:nvPr/>
        </p:nvSpPr>
        <p:spPr>
          <a:xfrm>
            <a:off x="4396253" y="4478869"/>
            <a:ext cx="33994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dirty="0"/>
              <a:t>Utilizing histograms, line chart and bar charts.</a:t>
            </a:r>
          </a:p>
          <a:p>
            <a:r>
              <a:rPr lang="en-IN" sz="1200" dirty="0"/>
              <a:t>The line chart from 2014 to 2024 depicts, ranging from approx. 400 to more than 3000 INR. This provides a comprehensive view of the stock's performance over a decade.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C2F736-7A2B-4715-953E-75D61522E499}"/>
              </a:ext>
            </a:extLst>
          </p:cNvPr>
          <p:cNvSpPr/>
          <p:nvPr/>
        </p:nvSpPr>
        <p:spPr>
          <a:xfrm>
            <a:off x="8910129" y="4076309"/>
            <a:ext cx="1903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Long-Term Trends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EA13CD-C990-4FB5-BA49-4A3D47C8A7F7}"/>
              </a:ext>
            </a:extLst>
          </p:cNvPr>
          <p:cNvSpPr/>
          <p:nvPr/>
        </p:nvSpPr>
        <p:spPr>
          <a:xfrm>
            <a:off x="8292353" y="4478869"/>
            <a:ext cx="31466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dirty="0"/>
              <a:t>The closing prices over time reveal the long-term trends in the stock's performance, offering insights into its stability and growth potential.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1D9819-EAA7-4022-9733-E2968B3AA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534" y="1630497"/>
            <a:ext cx="3337172" cy="227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0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E35425-7377-4D45-A9D7-F1930D0B8DBA}"/>
              </a:ext>
            </a:extLst>
          </p:cNvPr>
          <p:cNvSpPr/>
          <p:nvPr/>
        </p:nvSpPr>
        <p:spPr>
          <a:xfrm>
            <a:off x="0" y="997342"/>
            <a:ext cx="12192000" cy="58606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2114A8-34EE-45E0-9CB9-B00743665E79}"/>
              </a:ext>
            </a:extLst>
          </p:cNvPr>
          <p:cNvSpPr/>
          <p:nvPr/>
        </p:nvSpPr>
        <p:spPr>
          <a:xfrm>
            <a:off x="0" y="628010"/>
            <a:ext cx="728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Trend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EEE53A-39DC-4332-92BB-B00FCA311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64" y="1055482"/>
            <a:ext cx="11241069" cy="57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1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E35425-7377-4D45-A9D7-F1930D0B8DBA}"/>
              </a:ext>
            </a:extLst>
          </p:cNvPr>
          <p:cNvSpPr/>
          <p:nvPr/>
        </p:nvSpPr>
        <p:spPr>
          <a:xfrm>
            <a:off x="0" y="997342"/>
            <a:ext cx="12192000" cy="58606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54A55A-1B0A-4DC4-8477-3C0BCEFA67B5}"/>
              </a:ext>
            </a:extLst>
          </p:cNvPr>
          <p:cNvSpPr/>
          <p:nvPr/>
        </p:nvSpPr>
        <p:spPr>
          <a:xfrm>
            <a:off x="0" y="517041"/>
            <a:ext cx="1691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Histogram Plots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696660-4F32-4889-A033-734A6EC9B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16" y="1197028"/>
            <a:ext cx="10523708" cy="525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1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FB952A-657C-4400-95E9-DD5F3E76C070}"/>
              </a:ext>
            </a:extLst>
          </p:cNvPr>
          <p:cNvSpPr/>
          <p:nvPr/>
        </p:nvSpPr>
        <p:spPr>
          <a:xfrm>
            <a:off x="5244645" y="1554079"/>
            <a:ext cx="17027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Century" panose="02040604050505020304" pitchFamily="18" charset="0"/>
              </a:rPr>
              <a:t>Section 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ED1D32-1A2E-4F08-A625-A4F121BE0C99}"/>
              </a:ext>
            </a:extLst>
          </p:cNvPr>
          <p:cNvSpPr/>
          <p:nvPr/>
        </p:nvSpPr>
        <p:spPr>
          <a:xfrm>
            <a:off x="2737549" y="3075057"/>
            <a:ext cx="671690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  <a:latin typeface="Century" panose="02040604050505020304" pitchFamily="18" charset="0"/>
              </a:rPr>
              <a:t>Models for Stock Prediction</a:t>
            </a:r>
          </a:p>
        </p:txBody>
      </p:sp>
    </p:spTree>
    <p:extLst>
      <p:ext uri="{BB962C8B-B14F-4D97-AF65-F5344CB8AC3E}">
        <p14:creationId xmlns:p14="http://schemas.microsoft.com/office/powerpoint/2010/main" val="35267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EBF119-1BFD-4904-BC4B-036400E5D6BE}"/>
              </a:ext>
            </a:extLst>
          </p:cNvPr>
          <p:cNvSpPr/>
          <p:nvPr/>
        </p:nvSpPr>
        <p:spPr>
          <a:xfrm>
            <a:off x="4670275" y="297933"/>
            <a:ext cx="69583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IN" sz="3200" b="1" dirty="0">
                <a:solidFill>
                  <a:prstClr val="black"/>
                </a:solidFill>
                <a:latin typeface="Century" panose="02040604050505020304" pitchFamily="18" charset="0"/>
              </a:rPr>
              <a:t>Model Building</a:t>
            </a:r>
            <a:endParaRPr kumimoji="0" lang="en-I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563BE8-CF1B-41EF-B565-56E39C82076B}"/>
              </a:ext>
            </a:extLst>
          </p:cNvPr>
          <p:cNvSpPr/>
          <p:nvPr/>
        </p:nvSpPr>
        <p:spPr>
          <a:xfrm>
            <a:off x="4849053" y="1727681"/>
            <a:ext cx="1828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b="1" dirty="0"/>
              <a:t>Algorithms Used: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94C618-47F0-4FC2-AAAD-C685030E4750}"/>
              </a:ext>
            </a:extLst>
          </p:cNvPr>
          <p:cNvSpPr/>
          <p:nvPr/>
        </p:nvSpPr>
        <p:spPr>
          <a:xfrm>
            <a:off x="6677759" y="1804625"/>
            <a:ext cx="6096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Random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Ridge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Lasso Regression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F6FF65-5552-44CA-B699-EC97E6DDA2B8}"/>
              </a:ext>
            </a:extLst>
          </p:cNvPr>
          <p:cNvSpPr/>
          <p:nvPr/>
        </p:nvSpPr>
        <p:spPr>
          <a:xfrm>
            <a:off x="4849053" y="3190525"/>
            <a:ext cx="2078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b="1" dirty="0">
                <a:solidFill>
                  <a:prstClr val="black"/>
                </a:solidFill>
              </a:rPr>
              <a:t>Training and Testing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70CC78-1920-4EBD-B375-C25FF1378520}"/>
              </a:ext>
            </a:extLst>
          </p:cNvPr>
          <p:cNvSpPr/>
          <p:nvPr/>
        </p:nvSpPr>
        <p:spPr>
          <a:xfrm>
            <a:off x="6677759" y="3559857"/>
            <a:ext cx="32820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IN" sz="1600" dirty="0"/>
              <a:t>Data split and model training process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0455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EBF119-1BFD-4904-BC4B-036400E5D6BE}"/>
              </a:ext>
            </a:extLst>
          </p:cNvPr>
          <p:cNvSpPr/>
          <p:nvPr/>
        </p:nvSpPr>
        <p:spPr>
          <a:xfrm>
            <a:off x="4670275" y="297933"/>
            <a:ext cx="69583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IN" sz="3200" b="1" dirty="0">
                <a:solidFill>
                  <a:prstClr val="black"/>
                </a:solidFill>
                <a:latin typeface="Century" panose="02040604050505020304" pitchFamily="18" charset="0"/>
              </a:rPr>
              <a:t>Model Evaluation Metrics</a:t>
            </a:r>
            <a:endParaRPr kumimoji="0" lang="en-I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563BE8-CF1B-41EF-B565-56E39C82076B}"/>
              </a:ext>
            </a:extLst>
          </p:cNvPr>
          <p:cNvSpPr/>
          <p:nvPr/>
        </p:nvSpPr>
        <p:spPr>
          <a:xfrm>
            <a:off x="4849053" y="1727681"/>
            <a:ext cx="3366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b="1" dirty="0"/>
              <a:t>RMSE (Root Mean Squared Error)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94C618-47F0-4FC2-AAAD-C685030E4750}"/>
              </a:ext>
            </a:extLst>
          </p:cNvPr>
          <p:cNvSpPr/>
          <p:nvPr/>
        </p:nvSpPr>
        <p:spPr>
          <a:xfrm>
            <a:off x="5567967" y="2120549"/>
            <a:ext cx="6096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Measure of prediction accuracy.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Values of 17.5 for training and 17.85 for testing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F6FF65-5552-44CA-B699-EC97E6DDA2B8}"/>
              </a:ext>
            </a:extLst>
          </p:cNvPr>
          <p:cNvSpPr/>
          <p:nvPr/>
        </p:nvSpPr>
        <p:spPr>
          <a:xfrm>
            <a:off x="4849053" y="3190525"/>
            <a:ext cx="3321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b="1" dirty="0">
                <a:solidFill>
                  <a:prstClr val="black"/>
                </a:solidFill>
              </a:rPr>
              <a:t>R² (Coefficient of Determination)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70CC78-1920-4EBD-B375-C25FF1378520}"/>
              </a:ext>
            </a:extLst>
          </p:cNvPr>
          <p:cNvSpPr/>
          <p:nvPr/>
        </p:nvSpPr>
        <p:spPr>
          <a:xfrm>
            <a:off x="5567967" y="3551761"/>
            <a:ext cx="566480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600" dirty="0"/>
              <a:t>Measure of model fit.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Showcasing the degree of fit between the predicted and actual stock prices.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5952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410</Words>
  <Application>Microsoft Office PowerPoint</Application>
  <PresentationFormat>Widescreen</PresentationFormat>
  <Paragraphs>67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Century</vt:lpstr>
      <vt:lpstr>Office Theme</vt:lpstr>
      <vt:lpstr>Financial Analysis of Reliance Industries Limited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Analysing Student Mental Health:  A Comprehensive Guide</dc:title>
  <dc:creator>Pranav Nandeshwar</dc:creator>
  <cp:lastModifiedBy>Pranav Nandeshwar</cp:lastModifiedBy>
  <cp:revision>24</cp:revision>
  <dcterms:created xsi:type="dcterms:W3CDTF">2024-07-23T07:44:18Z</dcterms:created>
  <dcterms:modified xsi:type="dcterms:W3CDTF">2024-07-25T19:07:13Z</dcterms:modified>
</cp:coreProperties>
</file>